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0275213" cy="42803763"/>
  <p:notesSz cx="6858000" cy="9144000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26" autoAdjust="0"/>
    <p:restoredTop sz="94660"/>
  </p:normalViewPr>
  <p:slideViewPr>
    <p:cSldViewPr snapToGrid="0">
      <p:cViewPr>
        <p:scale>
          <a:sx n="25" d="100"/>
          <a:sy n="25" d="100"/>
        </p:scale>
        <p:origin x="2604" y="1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2023-06-22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2023-06-22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image" Target="../media/image9.wmf"/><Relationship Id="rId3" Type="http://schemas.openxmlformats.org/officeDocument/2006/relationships/image" Target="../media/image2.wmf"/><Relationship Id="rId7" Type="http://schemas.openxmlformats.org/officeDocument/2006/relationships/image" Target="../media/image5.wmf"/><Relationship Id="rId12" Type="http://schemas.openxmlformats.org/officeDocument/2006/relationships/oleObject" Target="../embeddings/oleObject4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wmf"/><Relationship Id="rId5" Type="http://schemas.openxmlformats.org/officeDocument/2006/relationships/image" Target="../media/image4.jpg"/><Relationship Id="rId10" Type="http://schemas.openxmlformats.org/officeDocument/2006/relationships/oleObject" Target="../embeddings/oleObject3.bin"/><Relationship Id="rId4" Type="http://schemas.openxmlformats.org/officeDocument/2006/relationships/image" Target="../media/image3.emf"/><Relationship Id="rId9" Type="http://schemas.openxmlformats.org/officeDocument/2006/relationships/image" Target="../media/image7.emf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개체 41">
            <a:extLst>
              <a:ext uri="{FF2B5EF4-FFF2-40B4-BE49-F238E27FC236}">
                <a16:creationId xmlns:a16="http://schemas.microsoft.com/office/drawing/2014/main" id="{36A440EC-2C70-8EAB-8B54-2FFCC84FBE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219486"/>
              </p:ext>
            </p:extLst>
          </p:nvPr>
        </p:nvGraphicFramePr>
        <p:xfrm>
          <a:off x="8769910" y="29524576"/>
          <a:ext cx="9541121" cy="73006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ph" r:id="rId2" imgW="3920760" imgH="3000960" progId="Origin95.Graph">
                  <p:embed/>
                </p:oleObj>
              </mc:Choice>
              <mc:Fallback>
                <p:oleObj name="Graph" r:id="rId2" imgW="3920760" imgH="3000960" progId="Origin95.Graph">
                  <p:embed/>
                  <p:pic>
                    <p:nvPicPr>
                      <p:cNvPr id="3" name="개체 2">
                        <a:extLst>
                          <a:ext uri="{FF2B5EF4-FFF2-40B4-BE49-F238E27FC236}">
                            <a16:creationId xmlns:a16="http://schemas.microsoft.com/office/drawing/2014/main" id="{DD451A94-23B6-48FC-E1C0-9BD1E9563FC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769910" y="29524576"/>
                        <a:ext cx="9541121" cy="73006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직사각형 18">
            <a:extLst>
              <a:ext uri="{FF2B5EF4-FFF2-40B4-BE49-F238E27FC236}">
                <a16:creationId xmlns:a16="http://schemas.microsoft.com/office/drawing/2014/main" id="{95AB0D80-6F06-4B15-A498-403AF4FD8DF3}"/>
              </a:ext>
            </a:extLst>
          </p:cNvPr>
          <p:cNvSpPr/>
          <p:nvPr/>
        </p:nvSpPr>
        <p:spPr bwMode="auto">
          <a:xfrm>
            <a:off x="865267" y="8193853"/>
            <a:ext cx="28483270" cy="11208340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51" tIns="64676" rIns="129351" bIns="64676" anchor="ctr"/>
          <a:lstStyle/>
          <a:p>
            <a:pPr algn="ctr" defTabSz="4174715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ko-KR" altLang="en-US" sz="8200" dirty="0">
              <a:solidFill>
                <a:prstClr val="white"/>
              </a:solidFill>
            </a:endParaRPr>
          </a:p>
        </p:txBody>
      </p:sp>
      <p:sp>
        <p:nvSpPr>
          <p:cNvPr id="20" name="Lekerekített téglalap 9">
            <a:extLst>
              <a:ext uri="{FF2B5EF4-FFF2-40B4-BE49-F238E27FC236}">
                <a16:creationId xmlns:a16="http://schemas.microsoft.com/office/drawing/2014/main" id="{309E9754-ED7E-4A90-83C1-A90278108A9A}"/>
              </a:ext>
            </a:extLst>
          </p:cNvPr>
          <p:cNvSpPr/>
          <p:nvPr/>
        </p:nvSpPr>
        <p:spPr bwMode="auto">
          <a:xfrm>
            <a:off x="1375195" y="7696933"/>
            <a:ext cx="4639058" cy="100097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51" tIns="64676" rIns="129351" bIns="64676" anchor="ctr"/>
          <a:lstStyle/>
          <a:p>
            <a:pPr algn="ctr" defTabSz="41747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5000" b="1" dirty="0">
                <a:solidFill>
                  <a:srgbClr val="FFFFFF"/>
                </a:solidFill>
                <a:ea typeface="굴림" charset="-127"/>
              </a:rPr>
              <a:t>Introduction</a:t>
            </a: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2328195C-298B-42F9-9F4B-7C7BE719FA29}"/>
              </a:ext>
            </a:extLst>
          </p:cNvPr>
          <p:cNvSpPr/>
          <p:nvPr/>
        </p:nvSpPr>
        <p:spPr bwMode="auto">
          <a:xfrm>
            <a:off x="865265" y="19670010"/>
            <a:ext cx="28544681" cy="8658898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51" tIns="64676" rIns="129351" bIns="64676" anchor="ctr"/>
          <a:lstStyle/>
          <a:p>
            <a:pPr algn="ctr" defTabSz="4174715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ko-KR" altLang="en-US" sz="8200" dirty="0">
              <a:solidFill>
                <a:prstClr val="white"/>
              </a:solidFill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0B9BE1BB-DC84-4639-A8F7-BB985AC145A6}"/>
              </a:ext>
            </a:extLst>
          </p:cNvPr>
          <p:cNvSpPr/>
          <p:nvPr/>
        </p:nvSpPr>
        <p:spPr bwMode="auto">
          <a:xfrm>
            <a:off x="865266" y="37560657"/>
            <a:ext cx="28544681" cy="2830899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51" tIns="64676" rIns="129351" bIns="64676" anchor="ctr"/>
          <a:lstStyle/>
          <a:p>
            <a:pPr algn="ctr" defTabSz="4174715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ko-KR" altLang="en-US" sz="8200" dirty="0">
              <a:solidFill>
                <a:prstClr val="white"/>
              </a:solidFill>
            </a:endParaRPr>
          </a:p>
        </p:txBody>
      </p:sp>
      <p:sp>
        <p:nvSpPr>
          <p:cNvPr id="27" name="Lekerekített téglalap 9">
            <a:extLst>
              <a:ext uri="{FF2B5EF4-FFF2-40B4-BE49-F238E27FC236}">
                <a16:creationId xmlns:a16="http://schemas.microsoft.com/office/drawing/2014/main" id="{184BDE49-C739-4CDB-8996-F3FFF69F289C}"/>
              </a:ext>
            </a:extLst>
          </p:cNvPr>
          <p:cNvSpPr/>
          <p:nvPr/>
        </p:nvSpPr>
        <p:spPr bwMode="auto">
          <a:xfrm>
            <a:off x="1366205" y="37045915"/>
            <a:ext cx="4639058" cy="100203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51" tIns="64676" rIns="129351" bIns="64676" anchor="ctr"/>
          <a:lstStyle/>
          <a:p>
            <a:pPr algn="ctr" defTabSz="41747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5000" b="1" dirty="0">
                <a:solidFill>
                  <a:srgbClr val="FFFFFF"/>
                </a:solidFill>
                <a:ea typeface="굴림" charset="-127"/>
              </a:rPr>
              <a:t>Conclusion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C3A46B-0D87-45B4-AE18-B1474E62D1C4}"/>
              </a:ext>
            </a:extLst>
          </p:cNvPr>
          <p:cNvSpPr txBox="1"/>
          <p:nvPr/>
        </p:nvSpPr>
        <p:spPr>
          <a:xfrm>
            <a:off x="1371856" y="3621291"/>
            <a:ext cx="2754227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95116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8000" b="1">
                <a:solidFill>
                  <a:prstClr val="black"/>
                </a:solidFill>
                <a:latin typeface="+mj-ea"/>
                <a:cs typeface="Arial" pitchFamily="34" charset="0"/>
              </a:rPr>
              <a:t>A High Isolation DC-50 GHz SPDT Switch for On-Chip Vector Network Analyzer(VNA) Implementation</a:t>
            </a:r>
            <a:endParaRPr kumimoji="1" lang="en-US" altLang="ko-KR" sz="8000" b="1" dirty="0">
              <a:solidFill>
                <a:prstClr val="black"/>
              </a:solidFill>
              <a:latin typeface="+mj-ea"/>
              <a:cs typeface="Arial" pitchFamily="34" charset="0"/>
            </a:endParaRPr>
          </a:p>
          <a:p>
            <a:pPr algn="ctr" defTabSz="295116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800" b="1">
                <a:solidFill>
                  <a:prstClr val="black"/>
                </a:solidFill>
                <a:cs typeface="Arial" pitchFamily="34" charset="0"/>
              </a:rPr>
              <a:t>Yeheon Park, Sanggeun </a:t>
            </a:r>
            <a:r>
              <a:rPr kumimoji="1" lang="en-US" altLang="ko-KR" sz="4800" b="1" dirty="0">
                <a:solidFill>
                  <a:prstClr val="black"/>
                </a:solidFill>
                <a:cs typeface="Arial" pitchFamily="34" charset="0"/>
              </a:rPr>
              <a:t>Jeon</a:t>
            </a:r>
          </a:p>
          <a:p>
            <a:pPr algn="ctr" defTabSz="4174715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800" b="1" dirty="0">
                <a:solidFill>
                  <a:prstClr val="black"/>
                </a:solidFill>
                <a:cs typeface="Arial" pitchFamily="34" charset="0"/>
              </a:rPr>
              <a:t>School of Electrical Engineering, Korea University, Seoul 136-713, Korea</a:t>
            </a:r>
          </a:p>
        </p:txBody>
      </p:sp>
      <p:sp>
        <p:nvSpPr>
          <p:cNvPr id="33" name="Lekerekített téglalap 9">
            <a:extLst>
              <a:ext uri="{FF2B5EF4-FFF2-40B4-BE49-F238E27FC236}">
                <a16:creationId xmlns:a16="http://schemas.microsoft.com/office/drawing/2014/main" id="{A1B7748E-FCBE-45D5-A530-563BCB3ACE1D}"/>
              </a:ext>
            </a:extLst>
          </p:cNvPr>
          <p:cNvSpPr/>
          <p:nvPr/>
        </p:nvSpPr>
        <p:spPr bwMode="auto">
          <a:xfrm>
            <a:off x="1093774" y="19273154"/>
            <a:ext cx="4639058" cy="100097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51" tIns="64676" rIns="129351" bIns="64676" anchor="ctr"/>
          <a:lstStyle/>
          <a:p>
            <a:pPr algn="ctr" defTabSz="41747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5000" b="1" dirty="0">
                <a:solidFill>
                  <a:srgbClr val="FFFFFF"/>
                </a:solidFill>
                <a:ea typeface="굴림" charset="-127"/>
              </a:rPr>
              <a:t>Design</a:t>
            </a: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6D82619E-782D-40FF-90F1-415144032A1E}"/>
              </a:ext>
            </a:extLst>
          </p:cNvPr>
          <p:cNvSpPr/>
          <p:nvPr/>
        </p:nvSpPr>
        <p:spPr bwMode="auto">
          <a:xfrm>
            <a:off x="862849" y="29071804"/>
            <a:ext cx="28516393" cy="7825368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51" tIns="64676" rIns="129351" bIns="64676" anchor="ctr"/>
          <a:lstStyle/>
          <a:p>
            <a:pPr algn="ctr" defTabSz="4174715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ko-KR" altLang="en-US" sz="8200" dirty="0">
              <a:solidFill>
                <a:prstClr val="white"/>
              </a:solidFill>
            </a:endParaRPr>
          </a:p>
        </p:txBody>
      </p:sp>
      <p:sp>
        <p:nvSpPr>
          <p:cNvPr id="30" name="Lekerekített téglalap 9">
            <a:extLst>
              <a:ext uri="{FF2B5EF4-FFF2-40B4-BE49-F238E27FC236}">
                <a16:creationId xmlns:a16="http://schemas.microsoft.com/office/drawing/2014/main" id="{2C854C94-8550-4038-BCCD-5C76672E92E9}"/>
              </a:ext>
            </a:extLst>
          </p:cNvPr>
          <p:cNvSpPr/>
          <p:nvPr/>
        </p:nvSpPr>
        <p:spPr bwMode="auto">
          <a:xfrm>
            <a:off x="1063070" y="28451700"/>
            <a:ext cx="10806943" cy="100097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51" tIns="64676" rIns="129351" bIns="64676" anchor="ctr"/>
          <a:lstStyle/>
          <a:p>
            <a:pPr algn="ctr" defTabSz="41747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5000" b="1">
                <a:solidFill>
                  <a:srgbClr val="FFFFFF"/>
                </a:solidFill>
                <a:ea typeface="굴림" charset="-127"/>
              </a:rPr>
              <a:t>Experimental Results</a:t>
            </a:r>
            <a:endParaRPr kumimoji="1" lang="en-US" altLang="ko-KR" sz="5000" b="1" dirty="0">
              <a:solidFill>
                <a:srgbClr val="FFFFFF"/>
              </a:solidFill>
              <a:ea typeface="굴림" charset="-127"/>
            </a:endParaRPr>
          </a:p>
        </p:txBody>
      </p:sp>
      <p:sp>
        <p:nvSpPr>
          <p:cNvPr id="38" name="TextBox 39">
            <a:extLst>
              <a:ext uri="{FF2B5EF4-FFF2-40B4-BE49-F238E27FC236}">
                <a16:creationId xmlns:a16="http://schemas.microsoft.com/office/drawing/2014/main" id="{FB01C990-6E84-4DC5-B207-6F04B95B2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3063" y="20467991"/>
            <a:ext cx="27704540" cy="3321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9094" tIns="49547" rIns="99094" bIns="49547">
            <a:spAutoFit/>
          </a:bodyPr>
          <a:lstStyle>
            <a:defPPr>
              <a:defRPr lang="ko-KR"/>
            </a:defPPr>
            <a:lvl1pPr marL="371475" indent="-371475" algn="just">
              <a:spcBef>
                <a:spcPts val="1950"/>
              </a:spcBef>
              <a:buClr>
                <a:srgbClr val="C00000"/>
              </a:buClr>
              <a:buFont typeface="Wingdings" pitchFamily="2" charset="2"/>
              <a:buChar char="§"/>
              <a:defRPr kumimoji="1" sz="2400" b="1">
                <a:latin typeface="Arial" charset="0"/>
                <a:ea typeface="HY견고딕" pitchFamily="18" charset="-127"/>
                <a:cs typeface="Arial" charset="0"/>
              </a:defRPr>
            </a:lvl1pPr>
            <a:lvl2pPr marL="742950" indent="-285750" eaLnBrk="0" hangingPunct="0">
              <a:defRPr kumimoji="1" sz="3600">
                <a:latin typeface="HY견고딕" pitchFamily="18" charset="-127"/>
                <a:ea typeface="HY견고딕" pitchFamily="18" charset="-127"/>
              </a:defRPr>
            </a:lvl2pPr>
            <a:lvl3pPr marL="1143000" indent="-228600" eaLnBrk="0" hangingPunct="0">
              <a:defRPr kumimoji="1" sz="3600">
                <a:latin typeface="HY견고딕" pitchFamily="18" charset="-127"/>
                <a:ea typeface="HY견고딕" pitchFamily="18" charset="-127"/>
              </a:defRPr>
            </a:lvl3pPr>
            <a:lvl4pPr marL="1600200" indent="-228600" eaLnBrk="0" hangingPunct="0">
              <a:defRPr kumimoji="1" sz="3600">
                <a:latin typeface="HY견고딕" pitchFamily="18" charset="-127"/>
                <a:ea typeface="HY견고딕" pitchFamily="18" charset="-127"/>
              </a:defRPr>
            </a:lvl4pPr>
            <a:lvl5pPr marL="2057400" indent="-228600" eaLnBrk="0" hangingPunct="0">
              <a:defRPr kumimoji="1" sz="3600">
                <a:latin typeface="HY견고딕" pitchFamily="18" charset="-127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latin typeface="HY견고딕" pitchFamily="18" charset="-127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latin typeface="HY견고딕" pitchFamily="18" charset="-127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latin typeface="HY견고딕" pitchFamily="18" charset="-127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latin typeface="HY견고딕" pitchFamily="18" charset="-127"/>
                <a:ea typeface="HY견고딕" pitchFamily="18" charset="-127"/>
              </a:defRPr>
            </a:lvl9pPr>
          </a:lstStyle>
          <a:p>
            <a:pPr>
              <a:buClr>
                <a:srgbClr val="92D050"/>
              </a:buClr>
            </a:pPr>
            <a:r>
              <a:rPr lang="en-US" altLang="ko-KR" sz="4400"/>
              <a:t>By using inductors and shunt transistors, artificial transmission lines are implemented to reduce insertion loss.</a:t>
            </a:r>
            <a:endParaRPr lang="en-US" altLang="ko-KR" sz="4400" dirty="0"/>
          </a:p>
          <a:p>
            <a:pPr>
              <a:buClr>
                <a:srgbClr val="92D050"/>
              </a:buClr>
            </a:pPr>
            <a:r>
              <a:rPr lang="en-US" altLang="ko-KR" sz="4400" kern="0"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By applying negative body bias technique, improved linearity and insertion loss.</a:t>
            </a:r>
            <a:endParaRPr lang="en-US" altLang="ko-KR" sz="4400" kern="0" dirty="0">
              <a:effectLst/>
              <a:latin typeface="Arial" panose="020B0604020202020204" pitchFamily="34" charset="0"/>
              <a:ea typeface="바탕" panose="02030600000101010101" pitchFamily="18" charset="-127"/>
              <a:cs typeface="Arial" panose="020B0604020202020204" pitchFamily="34" charset="0"/>
            </a:endParaRPr>
          </a:p>
          <a:p>
            <a:pPr>
              <a:buClr>
                <a:srgbClr val="92D050"/>
              </a:buClr>
            </a:pPr>
            <a:r>
              <a:rPr lang="en-US" altLang="ko-KR" sz="4400"/>
              <a:t>As a results, high isolation performance can be achieved while maintaining low insertion loss.</a:t>
            </a:r>
            <a:endParaRPr lang="en-US" altLang="ko-KR" sz="4400" dirty="0"/>
          </a:p>
        </p:txBody>
      </p:sp>
      <p:sp>
        <p:nvSpPr>
          <p:cNvPr id="55" name="TextBox 39">
            <a:extLst>
              <a:ext uri="{FF2B5EF4-FFF2-40B4-BE49-F238E27FC236}">
                <a16:creationId xmlns:a16="http://schemas.microsoft.com/office/drawing/2014/main" id="{253C867F-9954-4B15-8A15-36330622A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3070" y="38315940"/>
            <a:ext cx="28285466" cy="1587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9094" tIns="49547" rIns="99094" bIns="49547">
            <a:spAutoFit/>
          </a:bodyPr>
          <a:lstStyle>
            <a:defPPr>
              <a:defRPr lang="ko-KR"/>
            </a:defPPr>
            <a:lvl1pPr marL="371475" indent="-371475" algn="just">
              <a:spcBef>
                <a:spcPts val="1950"/>
              </a:spcBef>
              <a:buClr>
                <a:srgbClr val="C00000"/>
              </a:buClr>
              <a:buFont typeface="Wingdings" pitchFamily="2" charset="2"/>
              <a:buChar char="§"/>
              <a:defRPr kumimoji="1" sz="2400" b="1">
                <a:latin typeface="Arial" charset="0"/>
                <a:ea typeface="HY견고딕" pitchFamily="18" charset="-127"/>
                <a:cs typeface="Arial" charset="0"/>
              </a:defRPr>
            </a:lvl1pPr>
            <a:lvl2pPr marL="742950" indent="-285750" eaLnBrk="0" hangingPunct="0">
              <a:defRPr kumimoji="1" sz="3600">
                <a:latin typeface="HY견고딕" pitchFamily="18" charset="-127"/>
                <a:ea typeface="HY견고딕" pitchFamily="18" charset="-127"/>
              </a:defRPr>
            </a:lvl2pPr>
            <a:lvl3pPr marL="1143000" indent="-228600" eaLnBrk="0" hangingPunct="0">
              <a:defRPr kumimoji="1" sz="3600">
                <a:latin typeface="HY견고딕" pitchFamily="18" charset="-127"/>
                <a:ea typeface="HY견고딕" pitchFamily="18" charset="-127"/>
              </a:defRPr>
            </a:lvl3pPr>
            <a:lvl4pPr marL="1600200" indent="-228600" eaLnBrk="0" hangingPunct="0">
              <a:defRPr kumimoji="1" sz="3600">
                <a:latin typeface="HY견고딕" pitchFamily="18" charset="-127"/>
                <a:ea typeface="HY견고딕" pitchFamily="18" charset="-127"/>
              </a:defRPr>
            </a:lvl4pPr>
            <a:lvl5pPr marL="2057400" indent="-228600" eaLnBrk="0" hangingPunct="0">
              <a:defRPr kumimoji="1" sz="3600">
                <a:latin typeface="HY견고딕" pitchFamily="18" charset="-127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latin typeface="HY견고딕" pitchFamily="18" charset="-127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latin typeface="HY견고딕" pitchFamily="18" charset="-127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latin typeface="HY견고딕" pitchFamily="18" charset="-127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latin typeface="HY견고딕" pitchFamily="18" charset="-127"/>
                <a:ea typeface="HY견고딕" pitchFamily="18" charset="-127"/>
              </a:defRPr>
            </a:lvl9pPr>
          </a:lstStyle>
          <a:p>
            <a:pPr>
              <a:buClr>
                <a:srgbClr val="92D050"/>
              </a:buClr>
            </a:pPr>
            <a:r>
              <a:rPr lang="en-US" altLang="ko-KR" sz="4000"/>
              <a:t>Broadband CMOS SPDT switch </a:t>
            </a:r>
            <a:r>
              <a:rPr lang="en-US" altLang="ko-KR" sz="4000" dirty="0"/>
              <a:t>is designed using 28-nm bulk CMOS technology.</a:t>
            </a:r>
          </a:p>
          <a:p>
            <a:pPr>
              <a:buClr>
                <a:srgbClr val="92D050"/>
              </a:buClr>
            </a:pPr>
            <a:r>
              <a:rPr lang="en-US" altLang="ko-KR" sz="4000"/>
              <a:t>SPDT switch shows high isolation of 41 dB or more in the operating frequency band.</a:t>
            </a:r>
            <a:endParaRPr lang="en-US" altLang="ko-KR" sz="40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857A3B5-3BA6-4186-A38C-95B26662B975}"/>
              </a:ext>
            </a:extLst>
          </p:cNvPr>
          <p:cNvSpPr txBox="1"/>
          <p:nvPr/>
        </p:nvSpPr>
        <p:spPr>
          <a:xfrm>
            <a:off x="7543800" y="40405618"/>
            <a:ext cx="22092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i="0" dirty="0">
                <a:solidFill>
                  <a:srgbClr val="32323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chip fabrication and EDA tool were supported by the IC Design Education Center(IDEC), Korea</a:t>
            </a:r>
            <a:endParaRPr lang="ko-KR" altLang="en-US" sz="3600" b="1"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4" name="TextBox 39">
            <a:extLst>
              <a:ext uri="{FF2B5EF4-FFF2-40B4-BE49-F238E27FC236}">
                <a16:creationId xmlns:a16="http://schemas.microsoft.com/office/drawing/2014/main" id="{50C0CFDD-1E17-4B0D-9569-CF2663346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5195" y="8956022"/>
            <a:ext cx="27704540" cy="4255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9094" tIns="49547" rIns="99094" bIns="49547">
            <a:spAutoFit/>
          </a:bodyPr>
          <a:lstStyle>
            <a:defPPr>
              <a:defRPr lang="ko-KR"/>
            </a:defPPr>
            <a:lvl1pPr marL="371475" indent="-371475" algn="just">
              <a:spcBef>
                <a:spcPts val="1950"/>
              </a:spcBef>
              <a:buClr>
                <a:srgbClr val="C00000"/>
              </a:buClr>
              <a:buFont typeface="Wingdings" pitchFamily="2" charset="2"/>
              <a:buChar char="§"/>
              <a:defRPr kumimoji="1" sz="2400" b="1">
                <a:latin typeface="Arial" charset="0"/>
                <a:ea typeface="HY견고딕" pitchFamily="18" charset="-127"/>
                <a:cs typeface="Arial" charset="0"/>
              </a:defRPr>
            </a:lvl1pPr>
            <a:lvl2pPr marL="742950" indent="-285750" eaLnBrk="0" hangingPunct="0">
              <a:defRPr kumimoji="1" sz="3600">
                <a:latin typeface="HY견고딕" pitchFamily="18" charset="-127"/>
                <a:ea typeface="HY견고딕" pitchFamily="18" charset="-127"/>
              </a:defRPr>
            </a:lvl2pPr>
            <a:lvl3pPr marL="1143000" indent="-228600" eaLnBrk="0" hangingPunct="0">
              <a:defRPr kumimoji="1" sz="3600">
                <a:latin typeface="HY견고딕" pitchFamily="18" charset="-127"/>
                <a:ea typeface="HY견고딕" pitchFamily="18" charset="-127"/>
              </a:defRPr>
            </a:lvl3pPr>
            <a:lvl4pPr marL="1600200" indent="-228600" eaLnBrk="0" hangingPunct="0">
              <a:defRPr kumimoji="1" sz="3600">
                <a:latin typeface="HY견고딕" pitchFamily="18" charset="-127"/>
                <a:ea typeface="HY견고딕" pitchFamily="18" charset="-127"/>
              </a:defRPr>
            </a:lvl4pPr>
            <a:lvl5pPr marL="2057400" indent="-228600" eaLnBrk="0" hangingPunct="0">
              <a:defRPr kumimoji="1" sz="3600">
                <a:latin typeface="HY견고딕" pitchFamily="18" charset="-127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latin typeface="HY견고딕" pitchFamily="18" charset="-127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latin typeface="HY견고딕" pitchFamily="18" charset="-127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latin typeface="HY견고딕" pitchFamily="18" charset="-127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latin typeface="HY견고딕" pitchFamily="18" charset="-127"/>
                <a:ea typeface="HY견고딕" pitchFamily="18" charset="-127"/>
              </a:defRPr>
            </a:lvl9pPr>
          </a:lstStyle>
          <a:p>
            <a:pPr>
              <a:buClr>
                <a:srgbClr val="92D050"/>
              </a:buClr>
            </a:pPr>
            <a:r>
              <a:rPr lang="en-US" altLang="ko-KR" sz="4500"/>
              <a:t>On-chip VNA with SPDT switch </a:t>
            </a:r>
            <a:endParaRPr lang="en-US" altLang="ko-KR" sz="4500" dirty="0"/>
          </a:p>
          <a:p>
            <a:pPr marL="1143000" lvl="1" indent="-68580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en-US" altLang="ko-KR" sz="4500" b="1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need for on-chip VNAs to measure DUTs in a short period of time as high volume systems that require large amounts of DUT measurements increase</a:t>
            </a:r>
          </a:p>
          <a:p>
            <a:pPr marL="1143000" lvl="1" indent="-68580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en-US" altLang="ko-KR" sz="4500"/>
              <a:t>From an On-Chip VNA perspective, switch is connected to an RF signal source and two refletometers</a:t>
            </a:r>
          </a:p>
          <a:p>
            <a:pPr marL="1143000" lvl="1" indent="-68580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en-US" altLang="ko-KR" sz="4500" b="1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 is why SPDT switch must have high linearity and high isolation performance</a:t>
            </a:r>
            <a:endParaRPr lang="en-US" altLang="ko-KR" sz="4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표 17">
            <a:extLst>
              <a:ext uri="{FF2B5EF4-FFF2-40B4-BE49-F238E27FC236}">
                <a16:creationId xmlns:a16="http://schemas.microsoft.com/office/drawing/2014/main" id="{F2891D42-7384-4F25-AFF5-DC1AF1E099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895289"/>
              </p:ext>
            </p:extLst>
          </p:nvPr>
        </p:nvGraphicFramePr>
        <p:xfrm>
          <a:off x="1375195" y="29720663"/>
          <a:ext cx="6964420" cy="6717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2210">
                  <a:extLst>
                    <a:ext uri="{9D8B030D-6E8A-4147-A177-3AD203B41FA5}">
                      <a16:colId xmlns:a16="http://schemas.microsoft.com/office/drawing/2014/main" val="4279248771"/>
                    </a:ext>
                  </a:extLst>
                </a:gridCol>
                <a:gridCol w="3482210">
                  <a:extLst>
                    <a:ext uri="{9D8B030D-6E8A-4147-A177-3AD203B41FA5}">
                      <a16:colId xmlns:a16="http://schemas.microsoft.com/office/drawing/2014/main" val="332553971"/>
                    </a:ext>
                  </a:extLst>
                </a:gridCol>
              </a:tblGrid>
              <a:tr h="10569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i="1" dirty="0">
                          <a:solidFill>
                            <a:schemeClr val="tx1"/>
                          </a:solidFill>
                        </a:rPr>
                        <a:t>Performance</a:t>
                      </a:r>
                      <a:endParaRPr lang="ko-KR" altLang="en-US" sz="4400" b="1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i="1" dirty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ko-KR" altLang="en-US" sz="4400" b="1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382110"/>
                  </a:ext>
                </a:extLst>
              </a:tr>
              <a:tr h="10569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i="1"/>
                        <a:t>3-dB BW</a:t>
                      </a:r>
                      <a:endParaRPr lang="ko-KR" altLang="en-US" sz="4400" b="1" i="1" baseline="-25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i="1"/>
                        <a:t>DC-50 GHz</a:t>
                      </a:r>
                      <a:endParaRPr lang="ko-KR" altLang="en-US" sz="4400" b="1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8819697"/>
                  </a:ext>
                </a:extLst>
              </a:tr>
              <a:tr h="10569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i="1" baseline="0"/>
                        <a:t>Insertion loss</a:t>
                      </a:r>
                      <a:endParaRPr lang="ko-KR" altLang="en-US" sz="4400" b="1" i="1" baseline="-25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i="1"/>
                        <a:t>&lt; -3.8 dB</a:t>
                      </a:r>
                      <a:endParaRPr lang="ko-KR" altLang="en-US" sz="4400" b="1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6560242"/>
                  </a:ext>
                </a:extLst>
              </a:tr>
              <a:tr h="10569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i="1" baseline="0"/>
                        <a:t>Return loss</a:t>
                      </a:r>
                      <a:endParaRPr lang="ko-KR" altLang="en-US" sz="4400" b="1" i="1" baseline="-25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i="1"/>
                        <a:t>&gt; 13 dB</a:t>
                      </a:r>
                      <a:endParaRPr lang="ko-KR" altLang="en-US" sz="4400" b="1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7522356"/>
                  </a:ext>
                </a:extLst>
              </a:tr>
              <a:tr h="10569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i="1" baseline="0"/>
                        <a:t>Isolation</a:t>
                      </a:r>
                      <a:endParaRPr lang="ko-KR" altLang="en-US" sz="4400" b="1" i="1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i="1"/>
                        <a:t>&gt; 41 dB</a:t>
                      </a:r>
                      <a:endParaRPr lang="ko-KR" altLang="en-US" sz="4400" b="1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1865764"/>
                  </a:ext>
                </a:extLst>
              </a:tr>
              <a:tr h="10569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i="1" baseline="0"/>
                        <a:t>IP1dB(@ 20 GHz)</a:t>
                      </a:r>
                      <a:endParaRPr lang="ko-KR" altLang="en-US" sz="4400" b="1" i="1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i="1"/>
                        <a:t>11.5 dBm</a:t>
                      </a:r>
                      <a:endParaRPr lang="ko-KR" altLang="en-US" sz="4400" b="1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5638794"/>
                  </a:ext>
                </a:extLst>
              </a:tr>
            </a:tbl>
          </a:graphicData>
        </a:graphic>
      </p:graphicFrame>
      <p:pic>
        <p:nvPicPr>
          <p:cNvPr id="21" name="그림 20">
            <a:extLst>
              <a:ext uri="{FF2B5EF4-FFF2-40B4-BE49-F238E27FC236}">
                <a16:creationId xmlns:a16="http://schemas.microsoft.com/office/drawing/2014/main" id="{0645A267-AB57-73F9-FDBC-0B8FD1A610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2554" y="23670632"/>
            <a:ext cx="7082008" cy="4554682"/>
          </a:xfrm>
          <a:prstGeom prst="rect">
            <a:avLst/>
          </a:prstGeom>
        </p:spPr>
      </p:pic>
      <p:pic>
        <p:nvPicPr>
          <p:cNvPr id="28" name="그림 27">
            <a:extLst>
              <a:ext uri="{FF2B5EF4-FFF2-40B4-BE49-F238E27FC236}">
                <a16:creationId xmlns:a16="http://schemas.microsoft.com/office/drawing/2014/main" id="{DD556E55-28A2-B849-137F-B146BD7B06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7107" y="24043202"/>
            <a:ext cx="5249402" cy="3794750"/>
          </a:xfrm>
          <a:prstGeom prst="rect">
            <a:avLst/>
          </a:prstGeom>
        </p:spPr>
      </p:pic>
      <p:sp>
        <p:nvSpPr>
          <p:cNvPr id="29" name="직사각형 28">
            <a:extLst>
              <a:ext uri="{FF2B5EF4-FFF2-40B4-BE49-F238E27FC236}">
                <a16:creationId xmlns:a16="http://schemas.microsoft.com/office/drawing/2014/main" id="{6148445D-1CBC-39B3-45BB-A9F628C743D5}"/>
              </a:ext>
            </a:extLst>
          </p:cNvPr>
          <p:cNvSpPr/>
          <p:nvPr/>
        </p:nvSpPr>
        <p:spPr>
          <a:xfrm>
            <a:off x="9897107" y="26484789"/>
            <a:ext cx="1544246" cy="374414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</a:t>
            </a:r>
            <a:endParaRPr lang="ko-KR" altLang="en-US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EE2D58C2-38F5-C01A-62A3-93D354DDBDA3}"/>
              </a:ext>
            </a:extLst>
          </p:cNvPr>
          <p:cNvSpPr/>
          <p:nvPr/>
        </p:nvSpPr>
        <p:spPr>
          <a:xfrm>
            <a:off x="13581204" y="26484789"/>
            <a:ext cx="1331990" cy="374414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</a:t>
            </a:r>
            <a:endParaRPr lang="ko-KR" altLang="en-US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C803D9BD-03AA-78AA-98AA-DD0F8790BA32}"/>
              </a:ext>
            </a:extLst>
          </p:cNvPr>
          <p:cNvSpPr/>
          <p:nvPr/>
        </p:nvSpPr>
        <p:spPr>
          <a:xfrm>
            <a:off x="11151282" y="24513383"/>
            <a:ext cx="1331990" cy="374414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Vg</a:t>
            </a:r>
            <a:endParaRPr lang="ko-KR" altLang="en-US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FCADC214-7B4B-CBFE-26D6-A27E9458A192}"/>
              </a:ext>
            </a:extLst>
          </p:cNvPr>
          <p:cNvSpPr/>
          <p:nvPr/>
        </p:nvSpPr>
        <p:spPr>
          <a:xfrm>
            <a:off x="12406661" y="24484147"/>
            <a:ext cx="1331990" cy="374414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Vb</a:t>
            </a:r>
            <a:endParaRPr lang="ko-KR" altLang="en-US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C8E88F03-A55B-75C3-994E-B5F6EEC8B9FC}"/>
              </a:ext>
            </a:extLst>
          </p:cNvPr>
          <p:cNvSpPr/>
          <p:nvPr/>
        </p:nvSpPr>
        <p:spPr>
          <a:xfrm>
            <a:off x="11855813" y="24490803"/>
            <a:ext cx="1331990" cy="374414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Vg1</a:t>
            </a:r>
            <a:endParaRPr lang="ko-KR" altLang="en-US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D109798-D314-6E0A-438A-674EEBCE4A08}"/>
              </a:ext>
            </a:extLst>
          </p:cNvPr>
          <p:cNvSpPr txBox="1"/>
          <p:nvPr/>
        </p:nvSpPr>
        <p:spPr>
          <a:xfrm>
            <a:off x="13011194" y="30146013"/>
            <a:ext cx="39575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800">
                <a:latin typeface="Arial" panose="020B0604020202020204" pitchFamily="34" charset="0"/>
                <a:cs typeface="Arial" panose="020B0604020202020204" pitchFamily="34" charset="0"/>
              </a:rPr>
              <a:t>Insertion loss</a:t>
            </a:r>
            <a:endParaRPr lang="ko-KR" altLang="en-US" sz="48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1EF6854-0B8D-1293-3E02-AAE3BDC9C171}"/>
              </a:ext>
            </a:extLst>
          </p:cNvPr>
          <p:cNvSpPr txBox="1"/>
          <p:nvPr/>
        </p:nvSpPr>
        <p:spPr>
          <a:xfrm>
            <a:off x="12636942" y="31526502"/>
            <a:ext cx="32815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Return loss</a:t>
            </a:r>
            <a:endParaRPr lang="ko-KR" altLang="en-US" sz="4800" baseline="-250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A30535B-674D-39CD-31E6-7A6FB4398720}"/>
              </a:ext>
            </a:extLst>
          </p:cNvPr>
          <p:cNvSpPr txBox="1"/>
          <p:nvPr/>
        </p:nvSpPr>
        <p:spPr>
          <a:xfrm>
            <a:off x="14556071" y="34292351"/>
            <a:ext cx="27249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8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Isolation</a:t>
            </a:r>
            <a:endParaRPr lang="ko-KR" altLang="en-US" sz="4800" baseline="-2500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3" name="개체 42">
            <a:extLst>
              <a:ext uri="{FF2B5EF4-FFF2-40B4-BE49-F238E27FC236}">
                <a16:creationId xmlns:a16="http://schemas.microsoft.com/office/drawing/2014/main" id="{64F00755-F042-B3A0-AC60-E031BCAB22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6030208"/>
              </p:ext>
            </p:extLst>
          </p:nvPr>
        </p:nvGraphicFramePr>
        <p:xfrm>
          <a:off x="19144334" y="29593263"/>
          <a:ext cx="9541121" cy="71629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ph" r:id="rId6" imgW="3920760" imgH="3000960" progId="Origin95.Graph">
                  <p:embed/>
                </p:oleObj>
              </mc:Choice>
              <mc:Fallback>
                <p:oleObj name="Graph" r:id="rId6" imgW="3920760" imgH="3000960" progId="Origin95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9144334" y="29593263"/>
                        <a:ext cx="9541121" cy="71629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타원 47">
            <a:extLst>
              <a:ext uri="{FF2B5EF4-FFF2-40B4-BE49-F238E27FC236}">
                <a16:creationId xmlns:a16="http://schemas.microsoft.com/office/drawing/2014/main" id="{1C36184E-9034-E135-F075-0101EABE491E}"/>
              </a:ext>
            </a:extLst>
          </p:cNvPr>
          <p:cNvSpPr/>
          <p:nvPr/>
        </p:nvSpPr>
        <p:spPr>
          <a:xfrm>
            <a:off x="22776875" y="30957935"/>
            <a:ext cx="393374" cy="966453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0" name="직선 화살표 연결선 49">
            <a:extLst>
              <a:ext uri="{FF2B5EF4-FFF2-40B4-BE49-F238E27FC236}">
                <a16:creationId xmlns:a16="http://schemas.microsoft.com/office/drawing/2014/main" id="{AAD94B86-AD98-48FB-5721-2959ADE22970}"/>
              </a:ext>
            </a:extLst>
          </p:cNvPr>
          <p:cNvCxnSpPr/>
          <p:nvPr/>
        </p:nvCxnSpPr>
        <p:spPr>
          <a:xfrm flipH="1">
            <a:off x="22133665" y="31929130"/>
            <a:ext cx="8539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타원 50">
            <a:extLst>
              <a:ext uri="{FF2B5EF4-FFF2-40B4-BE49-F238E27FC236}">
                <a16:creationId xmlns:a16="http://schemas.microsoft.com/office/drawing/2014/main" id="{1231EA77-EC09-2914-EA2A-B83A32F240DD}"/>
              </a:ext>
            </a:extLst>
          </p:cNvPr>
          <p:cNvSpPr/>
          <p:nvPr/>
        </p:nvSpPr>
        <p:spPr>
          <a:xfrm>
            <a:off x="24605115" y="32423690"/>
            <a:ext cx="393374" cy="96645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2" name="직선 화살표 연결선 51">
            <a:extLst>
              <a:ext uri="{FF2B5EF4-FFF2-40B4-BE49-F238E27FC236}">
                <a16:creationId xmlns:a16="http://schemas.microsoft.com/office/drawing/2014/main" id="{2B3803A2-9031-E9A0-4EF0-B8E656B03345}"/>
              </a:ext>
            </a:extLst>
          </p:cNvPr>
          <p:cNvCxnSpPr>
            <a:cxnSpLocks/>
          </p:cNvCxnSpPr>
          <p:nvPr/>
        </p:nvCxnSpPr>
        <p:spPr>
          <a:xfrm>
            <a:off x="24815873" y="33394885"/>
            <a:ext cx="809867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그림 8">
            <a:extLst>
              <a:ext uri="{FF2B5EF4-FFF2-40B4-BE49-F238E27FC236}">
                <a16:creationId xmlns:a16="http://schemas.microsoft.com/office/drawing/2014/main" id="{46065096-578C-11B1-BC21-F4F258B6433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42760" y="13190297"/>
            <a:ext cx="7884913" cy="6225958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101F7E1A-947F-DD76-50A2-69DA50FE08E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848616" y="13707788"/>
            <a:ext cx="8149873" cy="4423878"/>
          </a:xfrm>
          <a:prstGeom prst="rect">
            <a:avLst/>
          </a:prstGeom>
        </p:spPr>
      </p:pic>
      <p:graphicFrame>
        <p:nvGraphicFramePr>
          <p:cNvPr id="4" name="개체 3">
            <a:extLst>
              <a:ext uri="{FF2B5EF4-FFF2-40B4-BE49-F238E27FC236}">
                <a16:creationId xmlns:a16="http://schemas.microsoft.com/office/drawing/2014/main" id="{FB07C9B3-8712-15D7-7DCC-430495756C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1566802"/>
              </p:ext>
            </p:extLst>
          </p:nvPr>
        </p:nvGraphicFramePr>
        <p:xfrm>
          <a:off x="15983940" y="23779912"/>
          <a:ext cx="5924285" cy="45331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ph" r:id="rId10" imgW="3920760" imgH="3000960" progId="Origin95.Graph">
                  <p:embed/>
                </p:oleObj>
              </mc:Choice>
              <mc:Fallback>
                <p:oleObj name="Graph" r:id="rId10" imgW="3920760" imgH="3000960" progId="Origin95.Graph">
                  <p:embed/>
                  <p:pic>
                    <p:nvPicPr>
                      <p:cNvPr id="42" name="개체 41">
                        <a:extLst>
                          <a:ext uri="{FF2B5EF4-FFF2-40B4-BE49-F238E27FC236}">
                            <a16:creationId xmlns:a16="http://schemas.microsoft.com/office/drawing/2014/main" id="{36A440EC-2C70-8EAB-8B54-2FFCC84FBE2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983940" y="23779912"/>
                        <a:ext cx="5924285" cy="45331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04918156-EE10-0463-F5DE-455E5AC7391E}"/>
              </a:ext>
            </a:extLst>
          </p:cNvPr>
          <p:cNvCxnSpPr/>
          <p:nvPr/>
        </p:nvCxnSpPr>
        <p:spPr>
          <a:xfrm>
            <a:off x="21553714" y="26652928"/>
            <a:ext cx="0" cy="495136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39439CD-02C6-1A27-A2DF-F27F23AE4BD0}"/>
              </a:ext>
            </a:extLst>
          </p:cNvPr>
          <p:cNvSpPr txBox="1"/>
          <p:nvPr/>
        </p:nvSpPr>
        <p:spPr>
          <a:xfrm>
            <a:off x="19731104" y="26844483"/>
            <a:ext cx="1698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>
                <a:latin typeface="Arial" panose="020B0604020202020204" pitchFamily="34" charset="0"/>
                <a:cs typeface="Arial" panose="020B0604020202020204" pitchFamily="34" charset="0"/>
              </a:rPr>
              <a:t>0.5 dB</a:t>
            </a:r>
            <a:endParaRPr lang="ko-KR" alt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개체 7">
            <a:extLst>
              <a:ext uri="{FF2B5EF4-FFF2-40B4-BE49-F238E27FC236}">
                <a16:creationId xmlns:a16="http://schemas.microsoft.com/office/drawing/2014/main" id="{04375D2C-92E4-C4D4-49C4-48AAF26CBA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1231470"/>
              </p:ext>
            </p:extLst>
          </p:nvPr>
        </p:nvGraphicFramePr>
        <p:xfrm>
          <a:off x="22609085" y="23819964"/>
          <a:ext cx="5924285" cy="4447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ph" r:id="rId12" imgW="3920760" imgH="3000960" progId="Origin95.Graph">
                  <p:embed/>
                </p:oleObj>
              </mc:Choice>
              <mc:Fallback>
                <p:oleObj name="Graph" r:id="rId12" imgW="3920760" imgH="3000960" progId="Origin95.Graph">
                  <p:embed/>
                  <p:pic>
                    <p:nvPicPr>
                      <p:cNvPr id="3" name="개체 2">
                        <a:extLst>
                          <a:ext uri="{FF2B5EF4-FFF2-40B4-BE49-F238E27FC236}">
                            <a16:creationId xmlns:a16="http://schemas.microsoft.com/office/drawing/2014/main" id="{B0D1BFA5-D331-6F90-C9E2-E50425BA48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2609085" y="23819964"/>
                        <a:ext cx="5924285" cy="44476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C5BB4D90-5E0E-62ED-BCC3-72A694CE75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6705" y="518761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1018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5534</TotalTime>
  <Words>232</Words>
  <Application>Microsoft Office PowerPoint</Application>
  <PresentationFormat>사용자 지정</PresentationFormat>
  <Paragraphs>38</Paragraphs>
  <Slides>1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</vt:i4>
      </vt:variant>
    </vt:vector>
  </HeadingPairs>
  <TitlesOfParts>
    <vt:vector size="10" baseType="lpstr">
      <vt:lpstr>HY견고딕</vt:lpstr>
      <vt:lpstr>맑은 고딕</vt:lpstr>
      <vt:lpstr>Arial</vt:lpstr>
      <vt:lpstr>Calibri</vt:lpstr>
      <vt:lpstr>Calibri Light</vt:lpstr>
      <vt:lpstr>Wingdings</vt:lpstr>
      <vt:lpstr>Office 테마</vt:lpstr>
      <vt:lpstr>Graph</vt:lpstr>
      <vt:lpstr>Unicode Origin Graph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예헌 박</cp:lastModifiedBy>
  <cp:revision>122</cp:revision>
  <dcterms:created xsi:type="dcterms:W3CDTF">2018-03-08T06:02:33Z</dcterms:created>
  <dcterms:modified xsi:type="dcterms:W3CDTF">2023-06-22T09:17:24Z</dcterms:modified>
</cp:coreProperties>
</file>